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6" r:id="rId3"/>
    <p:sldId id="287" r:id="rId4"/>
    <p:sldId id="290" r:id="rId5"/>
    <p:sldId id="292" r:id="rId6"/>
    <p:sldId id="289" r:id="rId7"/>
    <p:sldId id="305" r:id="rId8"/>
    <p:sldId id="306" r:id="rId9"/>
    <p:sldId id="307" r:id="rId10"/>
    <p:sldId id="310" r:id="rId11"/>
    <p:sldId id="316" r:id="rId12"/>
    <p:sldId id="308" r:id="rId13"/>
    <p:sldId id="309" r:id="rId14"/>
    <p:sldId id="293" r:id="rId15"/>
    <p:sldId id="294" r:id="rId16"/>
    <p:sldId id="311" r:id="rId17"/>
    <p:sldId id="313" r:id="rId18"/>
    <p:sldId id="314" r:id="rId19"/>
    <p:sldId id="315" r:id="rId20"/>
    <p:sldId id="312" r:id="rId21"/>
    <p:sldId id="320" r:id="rId22"/>
    <p:sldId id="321" r:id="rId23"/>
    <p:sldId id="322" r:id="rId24"/>
    <p:sldId id="323" r:id="rId25"/>
    <p:sldId id="297" r:id="rId26"/>
    <p:sldId id="298" r:id="rId27"/>
    <p:sldId id="319" r:id="rId28"/>
    <p:sldId id="317" r:id="rId29"/>
    <p:sldId id="318" r:id="rId30"/>
    <p:sldId id="304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280"/>
  </p:normalViewPr>
  <p:slideViewPr>
    <p:cSldViewPr snapToGrid="0" snapToObjects="1">
      <p:cViewPr varScale="1">
        <p:scale>
          <a:sx n="75" d="100"/>
          <a:sy n="75" d="100"/>
        </p:scale>
        <p:origin x="128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3/6/19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layer provides accuracy.  speed layer provides speed .. fills in the gaps looking at most recent data as yet unavailable in batch layer.  serving layer puts it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9F3E1-B436-EB4D-8332-DAA0486A7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6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fld id="{A8D424FE-D216-4DA0-9EB3-59CD2FCFD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54381"/>
            <a:ext cx="8229600" cy="82264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55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creativecommons.org/licenses/by-nc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torm.apache.or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reo.me/DEBS_Siddhi" TargetMode="External"/><Relationship Id="rId2" Type="http://schemas.openxmlformats.org/officeDocument/2006/relationships/hyperlink" Target="https://github.com/wso2/siddh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freo.me/siddhi-ub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charmallo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799" y="1231483"/>
            <a:ext cx="7814733" cy="64811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600" dirty="0">
                <a:ea typeface="ヒラギノ角ゴ ProN W3" charset="0"/>
                <a:cs typeface="ヒラギノ角ゴ ProN W3" charset="0"/>
              </a:rPr>
              <a:t>Big Data Engineering</a:t>
            </a: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3" y="2231910"/>
            <a:ext cx="6400354" cy="175245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4400" dirty="0" err="1">
                <a:solidFill>
                  <a:schemeClr val="tx1"/>
                </a:solidFill>
                <a:ea typeface="ヒラギノ角ゴ ProN W3" charset="0"/>
                <a:cs typeface="ヒラギノ角ゴ ProN W3" charset="0"/>
              </a:rPr>
              <a:t>Realtime</a:t>
            </a:r>
            <a:r>
              <a:rPr lang="en-US" sz="4400" dirty="0">
                <a:solidFill>
                  <a:schemeClr val="tx1"/>
                </a:solidFill>
                <a:ea typeface="ヒラギノ角ゴ ProN W3" charset="0"/>
                <a:cs typeface="ヒラギノ角ゴ ProN W3" charset="0"/>
              </a:rPr>
              <a:t> Big Data Processing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70C3657-86F9-E049-BB56-8296EFD1DD2B}"/>
              </a:ext>
            </a:extLst>
          </p:cNvPr>
          <p:cNvSpPr txBox="1">
            <a:spLocks/>
          </p:cNvSpPr>
          <p:nvPr/>
        </p:nvSpPr>
        <p:spPr bwMode="auto">
          <a:xfrm>
            <a:off x="1371824" y="4162310"/>
            <a:ext cx="6400354" cy="17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Julie Weeds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March 2019</a:t>
            </a: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approaches we’ve seen:</a:t>
            </a:r>
          </a:p>
          <a:p>
            <a:pPr lvl="1"/>
            <a:r>
              <a:rPr lang="en-US" dirty="0"/>
              <a:t>Partitioning</a:t>
            </a:r>
          </a:p>
          <a:p>
            <a:pPr lvl="1"/>
            <a:r>
              <a:rPr lang="en-US" dirty="0"/>
              <a:t>Multiple brokers</a:t>
            </a:r>
          </a:p>
          <a:p>
            <a:pPr lvl="1"/>
            <a:r>
              <a:rPr lang="en-US" dirty="0"/>
              <a:t>Elastically scalable</a:t>
            </a:r>
          </a:p>
          <a:p>
            <a:pPr lvl="1"/>
            <a:r>
              <a:rPr lang="en-US" dirty="0"/>
              <a:t>Supports clusters of </a:t>
            </a:r>
            <a:r>
              <a:rPr lang="en-US" dirty="0" err="1"/>
              <a:t>co-ordinated</a:t>
            </a:r>
            <a:r>
              <a:rPr lang="en-US" dirty="0"/>
              <a:t> consumers</a:t>
            </a:r>
          </a:p>
          <a:p>
            <a:pPr lvl="1"/>
            <a:r>
              <a:rPr lang="en-US" dirty="0"/>
              <a:t>Automatic re-election of leaders</a:t>
            </a:r>
          </a:p>
        </p:txBody>
      </p:sp>
    </p:spTree>
    <p:extLst>
      <p:ext uri="{BB962C8B-B14F-4D97-AF65-F5344CB8AC3E}">
        <p14:creationId xmlns:p14="http://schemas.microsoft.com/office/powerpoint/2010/main" val="18012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 exactly-once semantics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the data</a:t>
            </a:r>
          </a:p>
        </p:txBody>
      </p:sp>
    </p:spTree>
    <p:extLst>
      <p:ext uri="{BB962C8B-B14F-4D97-AF65-F5344CB8AC3E}">
        <p14:creationId xmlns:p14="http://schemas.microsoft.com/office/powerpoint/2010/main" val="77199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Apache Storm</a:t>
            </a:r>
          </a:p>
        </p:txBody>
      </p:sp>
      <p:sp>
        <p:nvSpPr>
          <p:cNvPr id="4" name="Oval 3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Spout</a:t>
            </a:r>
          </a:p>
        </p:txBody>
      </p:sp>
      <p:sp>
        <p:nvSpPr>
          <p:cNvPr id="5" name="Oval 4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Spout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34047" y="2126083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Bolt</a:t>
            </a:r>
          </a:p>
        </p:txBody>
      </p:sp>
      <p:cxnSp>
        <p:nvCxnSpPr>
          <p:cNvPr id="8" name="Straight Arrow Connector 7"/>
          <p:cNvCxnSpPr>
            <a:stCxn id="4" idx="6"/>
            <a:endCxn id="6" idx="1"/>
          </p:cNvCxnSpPr>
          <p:nvPr/>
        </p:nvCxnSpPr>
        <p:spPr>
          <a:xfrm>
            <a:off x="2540096" y="2643799"/>
            <a:ext cx="993951" cy="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616070" y="3037799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Bolt</a:t>
            </a:r>
          </a:p>
        </p:txBody>
      </p:sp>
      <p:cxnSp>
        <p:nvCxnSpPr>
          <p:cNvPr id="13" name="Straight Arrow Connector 12"/>
          <p:cNvCxnSpPr>
            <a:stCxn id="5" idx="7"/>
            <a:endCxn id="6" idx="1"/>
          </p:cNvCxnSpPr>
          <p:nvPr/>
        </p:nvCxnSpPr>
        <p:spPr>
          <a:xfrm flipV="1">
            <a:off x="2279300" y="2650701"/>
            <a:ext cx="1254747" cy="157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047" y="4031811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Bolt</a:t>
            </a:r>
          </a:p>
        </p:txBody>
      </p:sp>
      <p:cxnSp>
        <p:nvCxnSpPr>
          <p:cNvPr id="15" name="Straight Arrow Connector 14"/>
          <p:cNvCxnSpPr>
            <a:stCxn id="5" idx="6"/>
            <a:endCxn id="14" idx="1"/>
          </p:cNvCxnSpPr>
          <p:nvPr/>
        </p:nvCxnSpPr>
        <p:spPr>
          <a:xfrm flipV="1">
            <a:off x="2540096" y="4556429"/>
            <a:ext cx="993951" cy="6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>
            <a:off x="5756631" y="2650701"/>
            <a:ext cx="859439" cy="911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1"/>
          </p:cNvCxnSpPr>
          <p:nvPr/>
        </p:nvCxnSpPr>
        <p:spPr>
          <a:xfrm flipV="1">
            <a:off x="5756631" y="3562417"/>
            <a:ext cx="859439" cy="994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12" y="274638"/>
            <a:ext cx="32385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another DAG</a:t>
            </a:r>
          </a:p>
        </p:txBody>
      </p:sp>
    </p:spTree>
    <p:extLst>
      <p:ext uri="{BB962C8B-B14F-4D97-AF65-F5344CB8AC3E}">
        <p14:creationId xmlns:p14="http://schemas.microsoft.com/office/powerpoint/2010/main" val="111622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Storm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developed by </a:t>
            </a:r>
            <a:r>
              <a:rPr lang="en-US" dirty="0" err="1"/>
              <a:t>BackType</a:t>
            </a:r>
            <a:endParaRPr lang="en-US" dirty="0"/>
          </a:p>
          <a:p>
            <a:pPr lvl="1"/>
            <a:r>
              <a:rPr lang="en-US" dirty="0"/>
              <a:t>Nathan </a:t>
            </a:r>
            <a:r>
              <a:rPr lang="en-US" dirty="0" err="1"/>
              <a:t>Marz</a:t>
            </a:r>
            <a:endParaRPr lang="en-US" dirty="0"/>
          </a:p>
          <a:p>
            <a:r>
              <a:rPr lang="en-US" dirty="0"/>
              <a:t>Acquired by Twitter</a:t>
            </a:r>
          </a:p>
          <a:p>
            <a:r>
              <a:rPr lang="en-US" dirty="0"/>
              <a:t>Open Sourced and then donated to Apache</a:t>
            </a:r>
          </a:p>
          <a:p>
            <a:r>
              <a:rPr lang="en-US" dirty="0"/>
              <a:t>Became a top level project in 2014 </a:t>
            </a:r>
          </a:p>
          <a:p>
            <a:pPr lvl="1"/>
            <a:r>
              <a:rPr lang="en-US" dirty="0">
                <a:hlinkClick r:id="rId2"/>
              </a:rPr>
              <a:t>http://storm.apache.org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8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</a:t>
            </a:r>
          </a:p>
        </p:txBody>
      </p:sp>
      <p:pic>
        <p:nvPicPr>
          <p:cNvPr id="3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31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Heron: Key Features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685800" indent="-457200">
              <a:spcBef>
                <a:spcPts val="0"/>
              </a:spcBef>
            </a:pPr>
            <a:r>
              <a:rPr lang="en-US" dirty="0"/>
              <a:t>Fully API compatible with Apache Storm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Task isolation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Developer productivity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Ease of manageability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Use of mainstream languages C++/Java/Python</a:t>
            </a:r>
          </a:p>
          <a:p>
            <a:pPr marL="457200" indent="0">
              <a:spcBef>
                <a:spcPts val="700"/>
              </a:spcBef>
              <a:buNone/>
            </a:pPr>
            <a:endParaRPr sz="3000"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</p:spPr>
        <p:txBody>
          <a:bodyPr lIns="121900" tIns="60925" rIns="121900" bIns="609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production at Twitter for &gt;2 years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043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Kafka Streams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34"/>
            <a:ext cx="7487278" cy="6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data flow </a:t>
            </a:r>
          </a:p>
          <a:p>
            <a:pPr lvl="1"/>
            <a:r>
              <a:rPr lang="en-US" dirty="0"/>
              <a:t>“Unbounded streams of data”</a:t>
            </a:r>
          </a:p>
          <a:p>
            <a:r>
              <a:rPr lang="en-US" dirty="0"/>
              <a:t>Usually uses a message distribution system</a:t>
            </a:r>
          </a:p>
          <a:p>
            <a:pPr lvl="1"/>
            <a:r>
              <a:rPr lang="en-US" dirty="0"/>
              <a:t>JMS, Apache Kafka, </a:t>
            </a:r>
            <a:r>
              <a:rPr lang="en-US" dirty="0" err="1"/>
              <a:t>ZeroMQ</a:t>
            </a:r>
            <a:r>
              <a:rPr lang="en-US" dirty="0"/>
              <a:t>, MQTT</a:t>
            </a:r>
          </a:p>
          <a:p>
            <a:r>
              <a:rPr lang="en-US" dirty="0"/>
              <a:t>An unbounded set of events with time</a:t>
            </a:r>
          </a:p>
          <a:p>
            <a:pPr lvl="1"/>
            <a:r>
              <a:rPr lang="en-US" dirty="0"/>
              <a:t>&lt;t1, E1&gt;, &lt;t2, E2&gt;, </a:t>
            </a:r>
            <a:r>
              <a:rPr lang="is-IS" dirty="0"/>
              <a:t>….., &lt;tn, En&gt;, ....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Kafka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Event-at-a-time processing (not </a:t>
            </a:r>
            <a:r>
              <a:rPr lang="en-US" dirty="0" err="1"/>
              <a:t>microbatch</a:t>
            </a:r>
            <a:r>
              <a:rPr lang="en-US" dirty="0"/>
              <a:t>) with millisecond latency</a:t>
            </a:r>
          </a:p>
          <a:p>
            <a:r>
              <a:rPr lang="en-US" dirty="0" err="1"/>
              <a:t>Stateful</a:t>
            </a:r>
            <a:r>
              <a:rPr lang="en-US" dirty="0"/>
              <a:t> processing including distributed joins and aggregations</a:t>
            </a:r>
          </a:p>
          <a:p>
            <a:r>
              <a:rPr lang="en-US" dirty="0"/>
              <a:t>A convenient DSL</a:t>
            </a:r>
          </a:p>
          <a:p>
            <a:r>
              <a:rPr lang="en-US" dirty="0"/>
              <a:t>Windowing with out-of-order data using a </a:t>
            </a:r>
            <a:r>
              <a:rPr lang="en-US" dirty="0" err="1"/>
              <a:t>DataFlow</a:t>
            </a:r>
            <a:r>
              <a:rPr lang="en-US" dirty="0"/>
              <a:t>-like model</a:t>
            </a:r>
          </a:p>
          <a:p>
            <a:r>
              <a:rPr lang="en-US" dirty="0"/>
              <a:t>Distributed processing and fault-tolerance with fast failover</a:t>
            </a:r>
          </a:p>
          <a:p>
            <a:r>
              <a:rPr lang="en-US" dirty="0"/>
              <a:t>Reprocessing capabilities so you can recalculate output when your code changes</a:t>
            </a:r>
          </a:p>
          <a:p>
            <a:r>
              <a:rPr lang="en-US" dirty="0"/>
              <a:t>No-downtime rolling deployments</a:t>
            </a:r>
          </a:p>
        </p:txBody>
      </p:sp>
    </p:spTree>
    <p:extLst>
      <p:ext uri="{BB962C8B-B14F-4D97-AF65-F5344CB8AC3E}">
        <p14:creationId xmlns:p14="http://schemas.microsoft.com/office/powerpoint/2010/main" val="3352304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Streaming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154"/>
            <a:ext cx="9144000" cy="2040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077"/>
            <a:ext cx="9144000" cy="34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Streams in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Since Spark 2.0, there is a much better approach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5" y="2496154"/>
            <a:ext cx="7962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" y="0"/>
            <a:ext cx="8795172" cy="64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6" y="1"/>
            <a:ext cx="8338651" cy="6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2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stateful</a:t>
            </a:r>
            <a:r>
              <a:rPr lang="en-US" dirty="0"/>
              <a:t> query model</a:t>
            </a:r>
          </a:p>
          <a:p>
            <a:r>
              <a:rPr lang="en-US" dirty="0"/>
              <a:t>SQL-like language for querying streams of data</a:t>
            </a:r>
          </a:p>
          <a:p>
            <a:pPr lvl="1"/>
            <a:r>
              <a:rPr lang="en-US" dirty="0"/>
              <a:t>Extended with </a:t>
            </a:r>
            <a:r>
              <a:rPr lang="en-US" b="1" dirty="0"/>
              <a:t>windows</a:t>
            </a:r>
          </a:p>
          <a:p>
            <a:pPr lvl="2"/>
            <a:r>
              <a:rPr lang="en-US" dirty="0"/>
              <a:t>Time, Event count, batches</a:t>
            </a:r>
          </a:p>
          <a:p>
            <a:pPr lvl="1"/>
            <a:r>
              <a:rPr lang="en-US" dirty="0"/>
              <a:t>Partitioned</a:t>
            </a:r>
          </a:p>
          <a:p>
            <a:pPr lvl="2"/>
            <a:r>
              <a:rPr lang="en-US" dirty="0"/>
              <a:t>Based on data in the events</a:t>
            </a:r>
          </a:p>
          <a:p>
            <a:pPr lvl="1"/>
            <a:r>
              <a:rPr lang="en-US" dirty="0"/>
              <a:t>Pattern matching</a:t>
            </a:r>
          </a:p>
          <a:p>
            <a:pPr lvl="2"/>
            <a:r>
              <a:rPr lang="en-US" dirty="0"/>
              <a:t>A then B then C within window 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4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Apache Licensed Open Source on </a:t>
            </a:r>
            <a:r>
              <a:rPr lang="en-US" sz="2400" dirty="0" err="1"/>
              <a:t>Github</a:t>
            </a:r>
            <a:endParaRPr lang="en-US" sz="2400" dirty="0"/>
          </a:p>
          <a:p>
            <a:pPr lvl="1"/>
            <a:r>
              <a:rPr lang="en-US" sz="2000" dirty="0">
                <a:hlinkClick r:id="rId2"/>
              </a:rPr>
              <a:t>https://github.com/wso2/siddhi/</a:t>
            </a:r>
            <a:r>
              <a:rPr lang="en-US" sz="2000" dirty="0"/>
              <a:t> </a:t>
            </a:r>
          </a:p>
          <a:p>
            <a:r>
              <a:rPr lang="en-US" sz="2400" dirty="0"/>
              <a:t>Pluggable into Storm, Spark and </a:t>
            </a:r>
            <a:r>
              <a:rPr lang="en-US" sz="2400"/>
              <a:t>Kafka Streams</a:t>
            </a:r>
            <a:endParaRPr lang="en-US" sz="2400" dirty="0"/>
          </a:p>
          <a:p>
            <a:r>
              <a:rPr lang="en-US" sz="2400" dirty="0"/>
              <a:t>Supports millions of events/sec</a:t>
            </a:r>
          </a:p>
          <a:p>
            <a:r>
              <a:rPr lang="en-US" sz="2400" dirty="0">
                <a:hlinkClick r:id="rId3"/>
              </a:rPr>
              <a:t>http://freo.me/DEBS_Siddhi</a:t>
            </a:r>
            <a:r>
              <a:rPr lang="en-US" sz="2400" dirty="0"/>
              <a:t>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5" y="3888329"/>
            <a:ext cx="4440366" cy="2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SiddhiQL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6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 at </a:t>
            </a:r>
            <a:r>
              <a:rPr lang="en-US" dirty="0" err="1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4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Siddhi at </a:t>
            </a:r>
            <a:r>
              <a:rPr lang="en-US" dirty="0" err="1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100+ production apps</a:t>
            </a:r>
          </a:p>
          <a:p>
            <a:r>
              <a:rPr lang="en-US" dirty="0"/>
              <a:t>30 billion messages / day</a:t>
            </a:r>
          </a:p>
          <a:p>
            <a:r>
              <a:rPr lang="en-US" dirty="0"/>
              <a:t>Fraud, anomaly detection</a:t>
            </a:r>
          </a:p>
          <a:p>
            <a:r>
              <a:rPr lang="en-US" dirty="0"/>
              <a:t>Marketing, promotion</a:t>
            </a:r>
          </a:p>
          <a:p>
            <a:r>
              <a:rPr lang="en-US" dirty="0"/>
              <a:t>Monitoring, feedback</a:t>
            </a:r>
          </a:p>
          <a:p>
            <a:r>
              <a:rPr lang="en-US" dirty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https://freo.me/siddhi-uber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12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Stream processing categorization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Simple event processing</a:t>
            </a:r>
          </a:p>
          <a:p>
            <a:pPr lvl="1"/>
            <a:r>
              <a:rPr lang="en-US" dirty="0"/>
              <a:t>Working on an event at a time</a:t>
            </a:r>
          </a:p>
          <a:p>
            <a:pPr lvl="2"/>
            <a:r>
              <a:rPr lang="en-US" dirty="0"/>
              <a:t>e.g. filter out all events where the wind speed &gt; 50 mph</a:t>
            </a:r>
          </a:p>
          <a:p>
            <a:r>
              <a:rPr lang="en-US" dirty="0"/>
              <a:t>Event stream processing</a:t>
            </a:r>
          </a:p>
          <a:p>
            <a:pPr lvl="1"/>
            <a:r>
              <a:rPr lang="en-US" dirty="0"/>
              <a:t>Time-based processing of a single stream of events</a:t>
            </a:r>
          </a:p>
          <a:p>
            <a:pPr lvl="2"/>
            <a:r>
              <a:rPr lang="en-US" dirty="0"/>
              <a:t>Average wind speed over the last hour compared to the average over the last day</a:t>
            </a:r>
          </a:p>
          <a:p>
            <a:r>
              <a:rPr lang="en-US" dirty="0"/>
              <a:t>Complex Event Processing </a:t>
            </a:r>
          </a:p>
          <a:p>
            <a:pPr lvl="1"/>
            <a:r>
              <a:rPr lang="en-US" dirty="0"/>
              <a:t>Correlation of events across different streams</a:t>
            </a:r>
          </a:p>
          <a:p>
            <a:pPr lvl="2"/>
            <a:r>
              <a:rPr lang="en-US" dirty="0"/>
              <a:t>Emergency calls correlated with wind speed in real time</a:t>
            </a:r>
          </a:p>
        </p:txBody>
      </p:sp>
    </p:spTree>
    <p:extLst>
      <p:ext uri="{BB962C8B-B14F-4D97-AF65-F5344CB8AC3E}">
        <p14:creationId xmlns:p14="http://schemas.microsoft.com/office/powerpoint/2010/main" val="2232668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Realtime</a:t>
            </a:r>
            <a:r>
              <a:rPr lang="en-US" dirty="0"/>
              <a:t> processing is hard</a:t>
            </a:r>
          </a:p>
          <a:p>
            <a:pPr lvl="1"/>
            <a:r>
              <a:rPr lang="en-US" dirty="0"/>
              <a:t>Requires large memory and state</a:t>
            </a:r>
          </a:p>
          <a:p>
            <a:pPr lvl="1"/>
            <a:r>
              <a:rPr lang="en-US" dirty="0"/>
              <a:t>The lambda architecture splits the problem into batch and </a:t>
            </a:r>
            <a:r>
              <a:rPr lang="en-US" dirty="0" err="1"/>
              <a:t>realtime</a:t>
            </a:r>
            <a:r>
              <a:rPr lang="en-US" dirty="0"/>
              <a:t> challenges</a:t>
            </a:r>
          </a:p>
          <a:p>
            <a:r>
              <a:rPr lang="en-US" dirty="0"/>
              <a:t>Multiple approaches:</a:t>
            </a:r>
          </a:p>
          <a:p>
            <a:pPr lvl="1"/>
            <a:r>
              <a:rPr lang="en-US" dirty="0"/>
              <a:t>Pure Streaming</a:t>
            </a:r>
          </a:p>
          <a:p>
            <a:pPr lvl="1"/>
            <a:r>
              <a:rPr lang="en-US" dirty="0"/>
              <a:t>Micro-batch</a:t>
            </a:r>
          </a:p>
          <a:p>
            <a:pPr lvl="1"/>
            <a:r>
              <a:rPr lang="en-US"/>
              <a:t>CEP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67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 bwMode="auto">
          <a:xfrm flipH="1">
            <a:off x="697611" y="1764279"/>
            <a:ext cx="7629525" cy="3934778"/>
          </a:xfrm>
          <a:prstGeom prst="round2SameRect">
            <a:avLst>
              <a:gd name="adj1" fmla="val 5211"/>
              <a:gd name="adj2" fmla="val 0"/>
            </a:avLst>
          </a:prstGeom>
          <a:gradFill flip="none" rotWithShape="1">
            <a:gsLst>
              <a:gs pos="800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4925">
            <a:noFill/>
            <a:round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indent="-204432">
              <a:lnSpc>
                <a:spcPct val="90000"/>
              </a:lnSpc>
              <a:spcBef>
                <a:spcPts val="567"/>
              </a:spcBef>
              <a:buClr>
                <a:srgbClr val="FFFF99"/>
              </a:buClr>
              <a:buSzPct val="120000"/>
              <a:defRPr/>
            </a:pPr>
            <a:endParaRPr lang="en-US" altLang="zh-CN" kern="0" dirty="0"/>
          </a:p>
        </p:txBody>
      </p:sp>
      <p:grpSp>
        <p:nvGrpSpPr>
          <p:cNvPr id="2" name="Group 32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61" name="Rectangle 60"/>
            <p:cNvSpPr/>
            <p:nvPr/>
          </p:nvSpPr>
          <p:spPr bwMode="auto">
            <a:xfrm>
              <a:off x="2240498" y="4477730"/>
              <a:ext cx="6269875" cy="18636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95000"/>
                    <a:lumOff val="5000"/>
                  </a:schemeClr>
                </a:gs>
              </a:gsLst>
              <a:lin ang="8100000" scaled="1"/>
              <a:tileRect/>
            </a:gradFill>
            <a:ln w="349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indent="-204432">
                <a:lnSpc>
                  <a:spcPct val="90000"/>
                </a:lnSpc>
                <a:spcBef>
                  <a:spcPts val="567"/>
                </a:spcBef>
                <a:buClr>
                  <a:srgbClr val="FFFF99"/>
                </a:buClr>
                <a:buSzPct val="120000"/>
                <a:defRPr/>
              </a:pPr>
              <a:endParaRPr lang="en-US" altLang="zh-CN" kern="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31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id="73" name="Picture 8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54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id="79" name="Picture 3" descr="C:\Documents and Settings\antonk\Local Settings\Temporary Internet Files\Content.IE5\AV78XKCM\MCj04348450000[1].png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</p:spPr>
            </p:pic>
            <p:sp>
              <p:nvSpPr>
                <p:cNvPr id="80" name="Can 79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sz="1100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75" name="Curved Connector 13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request</a:t>
                </a:r>
              </a:p>
            </p:txBody>
          </p:sp>
          <p:cxnSp>
            <p:nvCxnSpPr>
              <p:cNvPr id="77" name="Curved Connector 13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9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response</a:t>
                </a:r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64" name="Picture 32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132"/>
              <p:cNvGrpSpPr>
                <a:grpSpLocks/>
              </p:cNvGrpSpPr>
              <p:nvPr/>
            </p:nvGrpSpPr>
            <p:grpSpPr bwMode="auto">
              <a:xfrm>
                <a:off x="5467328" y="4688814"/>
                <a:ext cx="857256" cy="500066"/>
                <a:chOff x="258" y="448397"/>
                <a:chExt cx="1030863" cy="868320"/>
              </a:xfrm>
              <a:solidFill>
                <a:srgbClr val="DDE8C6">
                  <a:alpha val="20000"/>
                </a:srgbClr>
              </a:solidFill>
            </p:grpSpPr>
            <p:sp>
              <p:nvSpPr>
                <p:cNvPr id="71" name=" 3"/>
                <p:cNvSpPr/>
                <p:nvPr/>
              </p:nvSpPr>
              <p:spPr>
                <a:xfrm>
                  <a:off x="258" y="448397"/>
                  <a:ext cx="1030863" cy="868320"/>
                </a:xfrm>
                <a:prstGeom prst="gear6">
                  <a:avLst/>
                </a:prstGeom>
                <a:solidFill>
                  <a:schemeClr val="accent1"/>
                </a:solidFill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 4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16510" tIns="16510" rIns="16510" bIns="16510" spcCol="1270" anchor="ctr"/>
                <a:lstStyle/>
                <a:p>
                  <a:pPr algn="ctr" defTabSz="520065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rPr>
                    <a:t>Event</a:t>
                  </a:r>
                  <a:endParaRPr lang="en-US" sz="6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66" name="Curved Connector 13"/>
              <p:cNvCxnSpPr>
                <a:endCxn id="64" idx="1"/>
              </p:cNvCxnSpPr>
              <p:nvPr/>
            </p:nvCxnSpPr>
            <p:spPr>
              <a:xfrm rot="16200000" flipH="1">
                <a:off x="6032746" y="5046265"/>
                <a:ext cx="226487" cy="500066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66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8" name="Curved Connector 13"/>
              <p:cNvCxnSpPr>
                <a:stCxn id="64" idx="3"/>
                <a:endCxn id="67" idx="1"/>
              </p:cNvCxnSpPr>
              <p:nvPr/>
            </p:nvCxnSpPr>
            <p:spPr>
              <a:xfrm>
                <a:off x="6951647" y="5409542"/>
                <a:ext cx="444507" cy="312617"/>
              </a:xfrm>
              <a:prstGeom prst="curvedConnector3">
                <a:avLst>
                  <a:gd name="adj1" fmla="val 50000"/>
                </a:avLst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output </a:t>
                </a:r>
                <a:b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 </a:t>
                </a:r>
                <a:b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</a:p>
            </p:txBody>
          </p:sp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1654"/>
              </p:ext>
            </p:extLst>
          </p:nvPr>
        </p:nvGraphicFramePr>
        <p:xfrm>
          <a:off x="834771" y="1927158"/>
          <a:ext cx="7299509" cy="3677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4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362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Database Applications</a:t>
                      </a: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Event-driven Applications</a:t>
                      </a: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9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Query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Paradigm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Ad-hoc queries or requests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Continuous standing queries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Latency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Seconds, hours, days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Milliseconds or less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4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 Rate</a:t>
                      </a: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Hundreds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events/sec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Tens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thousands of events/sec or more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7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Databases with Real-Time systems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9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Pure streaming</a:t>
            </a:r>
          </a:p>
          <a:p>
            <a:pPr lvl="1"/>
            <a:r>
              <a:rPr lang="en-US" dirty="0"/>
              <a:t>Each event is processed as it comes in</a:t>
            </a:r>
          </a:p>
          <a:p>
            <a:r>
              <a:rPr lang="en-US" dirty="0"/>
              <a:t>Micro-batch</a:t>
            </a:r>
          </a:p>
          <a:p>
            <a:pPr lvl="1"/>
            <a:r>
              <a:rPr lang="en-US" dirty="0"/>
              <a:t>Small batches of events are processed </a:t>
            </a:r>
          </a:p>
          <a:p>
            <a:pPr lvl="1"/>
            <a:r>
              <a:rPr lang="en-US" dirty="0"/>
              <a:t>Typically trades flexibility for performance</a:t>
            </a:r>
          </a:p>
          <a:p>
            <a:r>
              <a:rPr lang="en-US" dirty="0"/>
              <a:t>Shared nothing</a:t>
            </a:r>
          </a:p>
          <a:p>
            <a:pPr lvl="1"/>
            <a:r>
              <a:rPr lang="en-US" dirty="0"/>
              <a:t>You can process events on any system in the cluster</a:t>
            </a:r>
          </a:p>
          <a:p>
            <a:r>
              <a:rPr lang="en-US" dirty="0" err="1"/>
              <a:t>Stateful</a:t>
            </a:r>
            <a:r>
              <a:rPr lang="en-US" dirty="0"/>
              <a:t> / Partitioned</a:t>
            </a:r>
          </a:p>
          <a:p>
            <a:pPr lvl="1"/>
            <a:r>
              <a:rPr lang="en-US" dirty="0"/>
              <a:t>The event must be processed on a system that has the correct state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4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get the events to the processing systems</a:t>
            </a:r>
          </a:p>
        </p:txBody>
      </p:sp>
    </p:spTree>
    <p:extLst>
      <p:ext uri="{BB962C8B-B14F-4D97-AF65-F5344CB8AC3E}">
        <p14:creationId xmlns:p14="http://schemas.microsoft.com/office/powerpoint/2010/main" val="366666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MQTT (Message Queuing Telemetry Transport)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simple, lightweight, fast</a:t>
            </a:r>
          </a:p>
          <a:p>
            <a:r>
              <a:rPr lang="en-US" dirty="0"/>
              <a:t>No built in support for clustering / big-data</a:t>
            </a:r>
          </a:p>
          <a:p>
            <a:pPr lvl="1"/>
            <a:r>
              <a:rPr lang="en-US" dirty="0"/>
              <a:t>But can make up for it by being very fast</a:t>
            </a:r>
          </a:p>
          <a:p>
            <a:r>
              <a:rPr lang="en-US" dirty="0"/>
              <a:t>Used a lot in </a:t>
            </a:r>
            <a:r>
              <a:rPr lang="en-US" dirty="0" err="1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6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1450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3336</TotalTime>
  <Words>654</Words>
  <Application>Microsoft Macintosh PowerPoint</Application>
  <PresentationFormat>On-screen Show (4:3)</PresentationFormat>
  <Paragraphs>148</Paragraphs>
  <Slides>31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宋体</vt:lpstr>
      <vt:lpstr>ヒラギノ角ゴ ProN W3</vt:lpstr>
      <vt:lpstr>Arial</vt:lpstr>
      <vt:lpstr>Calibri</vt:lpstr>
      <vt:lpstr>Gill Sans</vt:lpstr>
      <vt:lpstr>Montserrat</vt:lpstr>
      <vt:lpstr>Segoe UI</vt:lpstr>
      <vt:lpstr>Office Theme</vt:lpstr>
      <vt:lpstr>Big Data Engineering</vt:lpstr>
      <vt:lpstr>Streaming </vt:lpstr>
      <vt:lpstr>Stream processing categorization</vt:lpstr>
      <vt:lpstr>Comparing Databases with Real-Time systems </vt:lpstr>
      <vt:lpstr>Approaches to Streaming</vt:lpstr>
      <vt:lpstr>Lambda Architecture</vt:lpstr>
      <vt:lpstr>Data distribution</vt:lpstr>
      <vt:lpstr>MQTT (Message Queuing Telemetry Transport)</vt:lpstr>
      <vt:lpstr>Apache Kafka</vt:lpstr>
      <vt:lpstr>Kafka</vt:lpstr>
      <vt:lpstr>Kafka exactly-once semantics</vt:lpstr>
      <vt:lpstr>ZeroMQ</vt:lpstr>
      <vt:lpstr>Processing the data</vt:lpstr>
      <vt:lpstr>Apache Storm</vt:lpstr>
      <vt:lpstr>Apache Storm</vt:lpstr>
      <vt:lpstr>Heron</vt:lpstr>
      <vt:lpstr>Heron: Key Features</vt:lpstr>
      <vt:lpstr>Heron</vt:lpstr>
      <vt:lpstr>Kafka Streams  </vt:lpstr>
      <vt:lpstr>Kafka Streams</vt:lpstr>
      <vt:lpstr>Apache Spark Streaming</vt:lpstr>
      <vt:lpstr>Structured Streams in Spark</vt:lpstr>
      <vt:lpstr>PowerPoint Presentation</vt:lpstr>
      <vt:lpstr>PowerPoint Presentation</vt:lpstr>
      <vt:lpstr>Siddhi</vt:lpstr>
      <vt:lpstr>Siddhi</vt:lpstr>
      <vt:lpstr>SiddhiQL</vt:lpstr>
      <vt:lpstr>Siddhi at Uber</vt:lpstr>
      <vt:lpstr>Siddhi at Uber</vt:lpstr>
      <vt:lpstr>Summary</vt:lpstr>
      <vt:lpstr>Questions?</vt:lpstr>
    </vt:vector>
  </TitlesOfParts>
  <Company>WSO2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392</cp:revision>
  <dcterms:created xsi:type="dcterms:W3CDTF">2012-03-07T10:41:54Z</dcterms:created>
  <dcterms:modified xsi:type="dcterms:W3CDTF">2019-03-06T13:51:00Z</dcterms:modified>
</cp:coreProperties>
</file>